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9"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EA705B9-1AA6-441B-9032-E3FA81298142}"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2CF92-3D01-4144-81C8-C4B1FA326AD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8567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A705B9-1AA6-441B-9032-E3FA81298142}"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2CF92-3D01-4144-81C8-C4B1FA326AD8}" type="slidenum">
              <a:rPr lang="en-US" smtClean="0"/>
              <a:t>‹#›</a:t>
            </a:fld>
            <a:endParaRPr lang="en-US"/>
          </a:p>
        </p:txBody>
      </p:sp>
    </p:spTree>
    <p:extLst>
      <p:ext uri="{BB962C8B-B14F-4D97-AF65-F5344CB8AC3E}">
        <p14:creationId xmlns:p14="http://schemas.microsoft.com/office/powerpoint/2010/main" val="37838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A705B9-1AA6-441B-9032-E3FA81298142}"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2CF92-3D01-4144-81C8-C4B1FA326AD8}"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97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A705B9-1AA6-441B-9032-E3FA81298142}"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2CF92-3D01-4144-81C8-C4B1FA326AD8}" type="slidenum">
              <a:rPr lang="en-US" smtClean="0"/>
              <a:t>‹#›</a:t>
            </a:fld>
            <a:endParaRPr lang="en-US"/>
          </a:p>
        </p:txBody>
      </p:sp>
    </p:spTree>
    <p:extLst>
      <p:ext uri="{BB962C8B-B14F-4D97-AF65-F5344CB8AC3E}">
        <p14:creationId xmlns:p14="http://schemas.microsoft.com/office/powerpoint/2010/main" val="263178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A705B9-1AA6-441B-9032-E3FA81298142}"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2CF92-3D01-4144-81C8-C4B1FA326AD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396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A705B9-1AA6-441B-9032-E3FA81298142}"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2CF92-3D01-4144-81C8-C4B1FA326AD8}" type="slidenum">
              <a:rPr lang="en-US" smtClean="0"/>
              <a:t>‹#›</a:t>
            </a:fld>
            <a:endParaRPr lang="en-US"/>
          </a:p>
        </p:txBody>
      </p:sp>
    </p:spTree>
    <p:extLst>
      <p:ext uri="{BB962C8B-B14F-4D97-AF65-F5344CB8AC3E}">
        <p14:creationId xmlns:p14="http://schemas.microsoft.com/office/powerpoint/2010/main" val="2257428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A705B9-1AA6-441B-9032-E3FA81298142}"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F2CF92-3D01-4144-81C8-C4B1FA326AD8}" type="slidenum">
              <a:rPr lang="en-US" smtClean="0"/>
              <a:t>‹#›</a:t>
            </a:fld>
            <a:endParaRPr lang="en-US"/>
          </a:p>
        </p:txBody>
      </p:sp>
    </p:spTree>
    <p:extLst>
      <p:ext uri="{BB962C8B-B14F-4D97-AF65-F5344CB8AC3E}">
        <p14:creationId xmlns:p14="http://schemas.microsoft.com/office/powerpoint/2010/main" val="319821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A705B9-1AA6-441B-9032-E3FA81298142}"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F2CF92-3D01-4144-81C8-C4B1FA326AD8}" type="slidenum">
              <a:rPr lang="en-US" smtClean="0"/>
              <a:t>‹#›</a:t>
            </a:fld>
            <a:endParaRPr lang="en-US"/>
          </a:p>
        </p:txBody>
      </p:sp>
    </p:spTree>
    <p:extLst>
      <p:ext uri="{BB962C8B-B14F-4D97-AF65-F5344CB8AC3E}">
        <p14:creationId xmlns:p14="http://schemas.microsoft.com/office/powerpoint/2010/main" val="175948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705B9-1AA6-441B-9032-E3FA81298142}"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F2CF92-3D01-4144-81C8-C4B1FA326AD8}" type="slidenum">
              <a:rPr lang="en-US" smtClean="0"/>
              <a:t>‹#›</a:t>
            </a:fld>
            <a:endParaRPr lang="en-US"/>
          </a:p>
        </p:txBody>
      </p:sp>
    </p:spTree>
    <p:extLst>
      <p:ext uri="{BB962C8B-B14F-4D97-AF65-F5344CB8AC3E}">
        <p14:creationId xmlns:p14="http://schemas.microsoft.com/office/powerpoint/2010/main" val="21503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A705B9-1AA6-441B-9032-E3FA81298142}"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2CF92-3D01-4144-81C8-C4B1FA326AD8}" type="slidenum">
              <a:rPr lang="en-US" smtClean="0"/>
              <a:t>‹#›</a:t>
            </a:fld>
            <a:endParaRPr lang="en-US"/>
          </a:p>
        </p:txBody>
      </p:sp>
    </p:spTree>
    <p:extLst>
      <p:ext uri="{BB962C8B-B14F-4D97-AF65-F5344CB8AC3E}">
        <p14:creationId xmlns:p14="http://schemas.microsoft.com/office/powerpoint/2010/main" val="165403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A705B9-1AA6-441B-9032-E3FA81298142}"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2CF92-3D01-4144-81C8-C4B1FA326AD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097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EA705B9-1AA6-441B-9032-E3FA81298142}" type="datetimeFigureOut">
              <a:rPr lang="en-US" smtClean="0"/>
              <a:t>1/27/2023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4F2CF92-3D01-4144-81C8-C4B1FA326AD8}"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3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C2168-332F-8694-C143-986AE51CFC73}"/>
              </a:ext>
            </a:extLst>
          </p:cNvPr>
          <p:cNvSpPr>
            <a:spLocks noGrp="1"/>
          </p:cNvSpPr>
          <p:nvPr>
            <p:ph type="ctrTitle"/>
          </p:nvPr>
        </p:nvSpPr>
        <p:spPr/>
        <p:txBody>
          <a:bodyPr/>
          <a:lstStyle/>
          <a:p>
            <a:r>
              <a:rPr lang="en-US" b="1" dirty="0"/>
              <a:t>FINANCIAL INSTITUTIONS </a:t>
            </a:r>
          </a:p>
        </p:txBody>
      </p:sp>
      <p:sp>
        <p:nvSpPr>
          <p:cNvPr id="3" name="Subtitle 2">
            <a:extLst>
              <a:ext uri="{FF2B5EF4-FFF2-40B4-BE49-F238E27FC236}">
                <a16:creationId xmlns:a16="http://schemas.microsoft.com/office/drawing/2014/main" id="{C38DF583-4687-7FAD-2391-86F34A92A7D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741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2FFE1-EBF6-6A30-3F12-D540EF2F97B2}"/>
              </a:ext>
            </a:extLst>
          </p:cNvPr>
          <p:cNvSpPr>
            <a:spLocks noGrp="1"/>
          </p:cNvSpPr>
          <p:nvPr>
            <p:ph type="title"/>
          </p:nvPr>
        </p:nvSpPr>
        <p:spPr/>
        <p:txBody>
          <a:bodyPr/>
          <a:lstStyle/>
          <a:p>
            <a:r>
              <a:rPr lang="en-US" b="1" dirty="0"/>
              <a:t>Introduction </a:t>
            </a:r>
          </a:p>
        </p:txBody>
      </p:sp>
      <p:sp>
        <p:nvSpPr>
          <p:cNvPr id="3" name="Content Placeholder 2">
            <a:extLst>
              <a:ext uri="{FF2B5EF4-FFF2-40B4-BE49-F238E27FC236}">
                <a16:creationId xmlns:a16="http://schemas.microsoft.com/office/drawing/2014/main" id="{2DCC1993-F3E6-CC68-5C8E-E0C371BC1E18}"/>
              </a:ext>
            </a:extLst>
          </p:cNvPr>
          <p:cNvSpPr>
            <a:spLocks noGrp="1"/>
          </p:cNvSpPr>
          <p:nvPr>
            <p:ph idx="1"/>
          </p:nvPr>
        </p:nvSpPr>
        <p:spPr>
          <a:xfrm>
            <a:off x="866774" y="1825625"/>
            <a:ext cx="10487025" cy="4351338"/>
          </a:xfrm>
        </p:spPr>
        <p:txBody>
          <a:bodyPr>
            <a:normAutofit/>
          </a:bodyPr>
          <a:lstStyle/>
          <a:p>
            <a:pPr marL="0" indent="0" algn="just">
              <a:buNone/>
            </a:pPr>
            <a:r>
              <a:rPr lang="en-US" dirty="0"/>
              <a:t>In its simple meaning a financial institution is an institution that provides financial services. Financial services refer to the activity of transfer of financial resources from the savers or investors to the users or borrowers. Thus, essentially financial institutions are the intermediaries between the savers and borrowers of the money. More specifically, the term “financial institutions” refers to all kinds of organizations which intermediate and facilitate financial transactions of both individual and corporate customers. </a:t>
            </a:r>
          </a:p>
        </p:txBody>
      </p:sp>
    </p:spTree>
    <p:extLst>
      <p:ext uri="{BB962C8B-B14F-4D97-AF65-F5344CB8AC3E}">
        <p14:creationId xmlns:p14="http://schemas.microsoft.com/office/powerpoint/2010/main" val="174634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82EA-FD5A-6127-5715-7C176C194CD0}"/>
              </a:ext>
            </a:extLst>
          </p:cNvPr>
          <p:cNvSpPr>
            <a:spLocks noGrp="1"/>
          </p:cNvSpPr>
          <p:nvPr>
            <p:ph type="title"/>
          </p:nvPr>
        </p:nvSpPr>
        <p:spPr/>
        <p:txBody>
          <a:bodyPr/>
          <a:lstStyle/>
          <a:p>
            <a:r>
              <a:rPr lang="en-US" b="1" dirty="0"/>
              <a:t>Functions of financial institutions </a:t>
            </a:r>
          </a:p>
        </p:txBody>
      </p:sp>
      <p:sp>
        <p:nvSpPr>
          <p:cNvPr id="3" name="Content Placeholder 2">
            <a:extLst>
              <a:ext uri="{FF2B5EF4-FFF2-40B4-BE49-F238E27FC236}">
                <a16:creationId xmlns:a16="http://schemas.microsoft.com/office/drawing/2014/main" id="{6C64226D-6673-AE00-BC08-78BD714AA869}"/>
              </a:ext>
            </a:extLst>
          </p:cNvPr>
          <p:cNvSpPr>
            <a:spLocks noGrp="1"/>
          </p:cNvSpPr>
          <p:nvPr>
            <p:ph idx="1"/>
          </p:nvPr>
        </p:nvSpPr>
        <p:spPr/>
        <p:txBody>
          <a:bodyPr/>
          <a:lstStyle/>
          <a:p>
            <a:pPr marL="0" indent="0" algn="just">
              <a:buNone/>
            </a:pPr>
            <a:r>
              <a:rPr lang="en-US" dirty="0"/>
              <a:t>1. Financial institutions mobilize the savings of the public </a:t>
            </a:r>
          </a:p>
          <a:p>
            <a:pPr marL="0" indent="0" algn="just">
              <a:buNone/>
            </a:pPr>
            <a:r>
              <a:rPr lang="en-US" dirty="0"/>
              <a:t>2. They provide credit facility to the needy persons </a:t>
            </a:r>
          </a:p>
          <a:p>
            <a:pPr marL="0" indent="0" algn="just">
              <a:buNone/>
            </a:pPr>
            <a:r>
              <a:rPr lang="en-US" dirty="0"/>
              <a:t>3. They render various other financial services like transfer of funds from one place to another, payment mechanism, etc.</a:t>
            </a:r>
          </a:p>
          <a:p>
            <a:pPr marL="0" indent="0" algn="just">
              <a:buNone/>
            </a:pPr>
            <a:endParaRPr lang="en-US" dirty="0"/>
          </a:p>
        </p:txBody>
      </p:sp>
    </p:spTree>
    <p:extLst>
      <p:ext uri="{BB962C8B-B14F-4D97-AF65-F5344CB8AC3E}">
        <p14:creationId xmlns:p14="http://schemas.microsoft.com/office/powerpoint/2010/main" val="757484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11B58-A268-F982-7907-C3B9F630545D}"/>
              </a:ext>
            </a:extLst>
          </p:cNvPr>
          <p:cNvSpPr>
            <a:spLocks noGrp="1"/>
          </p:cNvSpPr>
          <p:nvPr>
            <p:ph type="title"/>
          </p:nvPr>
        </p:nvSpPr>
        <p:spPr/>
        <p:txBody>
          <a:bodyPr/>
          <a:lstStyle/>
          <a:p>
            <a:r>
              <a:rPr lang="en-US" b="1" dirty="0"/>
              <a:t>Benefits of Financial Institutions </a:t>
            </a:r>
          </a:p>
        </p:txBody>
      </p:sp>
      <p:sp>
        <p:nvSpPr>
          <p:cNvPr id="3" name="Content Placeholder 2">
            <a:extLst>
              <a:ext uri="{FF2B5EF4-FFF2-40B4-BE49-F238E27FC236}">
                <a16:creationId xmlns:a16="http://schemas.microsoft.com/office/drawing/2014/main" id="{43A49205-26D3-F399-B4CD-A2D5D3ADD734}"/>
              </a:ext>
            </a:extLst>
          </p:cNvPr>
          <p:cNvSpPr>
            <a:spLocks noGrp="1"/>
          </p:cNvSpPr>
          <p:nvPr>
            <p:ph idx="1"/>
          </p:nvPr>
        </p:nvSpPr>
        <p:spPr/>
        <p:txBody>
          <a:bodyPr>
            <a:normAutofit/>
          </a:bodyPr>
          <a:lstStyle/>
          <a:p>
            <a:pPr marL="0" indent="0" algn="just">
              <a:buNone/>
            </a:pPr>
            <a:r>
              <a:rPr lang="en-US" dirty="0"/>
              <a:t>1. Financial institutions enable transferring of funds from investors to corporate customers and other business entrepreneurs </a:t>
            </a:r>
          </a:p>
          <a:p>
            <a:pPr marL="0" indent="0" algn="just">
              <a:buNone/>
            </a:pPr>
            <a:r>
              <a:rPr lang="en-US" dirty="0"/>
              <a:t>2. They facilitate the flow of money from one corner of the country to another corner </a:t>
            </a:r>
          </a:p>
          <a:p>
            <a:pPr marL="0" indent="0" algn="just">
              <a:buNone/>
            </a:pPr>
            <a:r>
              <a:rPr lang="en-US" dirty="0"/>
              <a:t>3. They enable achievement of economy of large scale operations by providing funds for large scale business activities </a:t>
            </a:r>
          </a:p>
          <a:p>
            <a:pPr marL="0" indent="0" algn="just">
              <a:buNone/>
            </a:pPr>
            <a:r>
              <a:rPr lang="en-US" dirty="0"/>
              <a:t>4. They reduce the cost of transaction by increasing the number of transactions </a:t>
            </a:r>
          </a:p>
          <a:p>
            <a:pPr marL="0" indent="0" algn="just">
              <a:buNone/>
            </a:pPr>
            <a:r>
              <a:rPr lang="en-US" dirty="0"/>
              <a:t>5. They reduce the risk of loss of capital through diversification of funds to different industries </a:t>
            </a:r>
          </a:p>
          <a:p>
            <a:pPr marL="0" indent="0" algn="just">
              <a:buNone/>
            </a:pPr>
            <a:endParaRPr lang="en-US" dirty="0"/>
          </a:p>
        </p:txBody>
      </p:sp>
    </p:spTree>
    <p:extLst>
      <p:ext uri="{BB962C8B-B14F-4D97-AF65-F5344CB8AC3E}">
        <p14:creationId xmlns:p14="http://schemas.microsoft.com/office/powerpoint/2010/main" val="105863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105A7-AC2F-A1C3-9662-4B1C25C0E935}"/>
              </a:ext>
            </a:extLst>
          </p:cNvPr>
          <p:cNvSpPr>
            <a:spLocks noGrp="1"/>
          </p:cNvSpPr>
          <p:nvPr>
            <p:ph type="title"/>
          </p:nvPr>
        </p:nvSpPr>
        <p:spPr/>
        <p:txBody>
          <a:bodyPr>
            <a:normAutofit fontScale="90000"/>
          </a:bodyPr>
          <a:lstStyle/>
          <a:p>
            <a:r>
              <a:rPr lang="en-US" b="1" dirty="0"/>
              <a:t>Classification of Financial Institutions / Types of Financial Institutions </a:t>
            </a:r>
          </a:p>
        </p:txBody>
      </p:sp>
      <p:sp>
        <p:nvSpPr>
          <p:cNvPr id="3" name="Content Placeholder 2">
            <a:extLst>
              <a:ext uri="{FF2B5EF4-FFF2-40B4-BE49-F238E27FC236}">
                <a16:creationId xmlns:a16="http://schemas.microsoft.com/office/drawing/2014/main" id="{47431180-7A14-35AE-CA11-3D8CEF65CD77}"/>
              </a:ext>
            </a:extLst>
          </p:cNvPr>
          <p:cNvSpPr>
            <a:spLocks noGrp="1"/>
          </p:cNvSpPr>
          <p:nvPr>
            <p:ph idx="1"/>
          </p:nvPr>
        </p:nvSpPr>
        <p:spPr/>
        <p:txBody>
          <a:bodyPr/>
          <a:lstStyle/>
          <a:p>
            <a:pPr marL="0" indent="0">
              <a:buNone/>
            </a:pPr>
            <a:r>
              <a:rPr lang="en-US" dirty="0"/>
              <a:t>Basically there are three types of financial institutions, viz., </a:t>
            </a:r>
          </a:p>
          <a:p>
            <a:pPr marL="514350" indent="-514350">
              <a:buAutoNum type="alphaLcParenBoth"/>
            </a:pPr>
            <a:r>
              <a:rPr lang="en-US" dirty="0"/>
              <a:t>Banking Institutions </a:t>
            </a:r>
          </a:p>
          <a:p>
            <a:pPr marL="514350" indent="-514350">
              <a:buAutoNum type="alphaLcParenBoth"/>
            </a:pPr>
            <a:r>
              <a:rPr lang="en-US" dirty="0"/>
              <a:t>Non Banking Financial Institutions and </a:t>
            </a:r>
          </a:p>
          <a:p>
            <a:pPr marL="514350" indent="-514350">
              <a:buAutoNum type="alphaLcParenBoth"/>
            </a:pPr>
            <a:r>
              <a:rPr lang="en-US" dirty="0"/>
              <a:t>Mutual Funds</a:t>
            </a:r>
          </a:p>
          <a:p>
            <a:pPr marL="0" indent="0">
              <a:buNone/>
            </a:pPr>
            <a:endParaRPr lang="en-US" dirty="0"/>
          </a:p>
        </p:txBody>
      </p:sp>
    </p:spTree>
    <p:extLst>
      <p:ext uri="{BB962C8B-B14F-4D97-AF65-F5344CB8AC3E}">
        <p14:creationId xmlns:p14="http://schemas.microsoft.com/office/powerpoint/2010/main" val="12584216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249</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Tw Cen MT</vt:lpstr>
      <vt:lpstr>Tw Cen MT Condensed</vt:lpstr>
      <vt:lpstr>Wingdings 3</vt:lpstr>
      <vt:lpstr>Integral</vt:lpstr>
      <vt:lpstr>FINANCIAL INSTITUTIONS </vt:lpstr>
      <vt:lpstr>Introduction </vt:lpstr>
      <vt:lpstr>Functions of financial institutions </vt:lpstr>
      <vt:lpstr>Benefits of Financial Institutions </vt:lpstr>
      <vt:lpstr>Classification of Financial Institutions / Types of Financial Institutions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INSTITUTIONS </dc:title>
  <dc:creator>Ananya Priya</dc:creator>
  <cp:lastModifiedBy>Ananya Priya</cp:lastModifiedBy>
  <cp:revision>1</cp:revision>
  <dcterms:created xsi:type="dcterms:W3CDTF">2023-01-27T12:33:27Z</dcterms:created>
  <dcterms:modified xsi:type="dcterms:W3CDTF">2023-01-27T12:33:46Z</dcterms:modified>
</cp:coreProperties>
</file>